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58" r:id="rId4"/>
    <p:sldId id="259" r:id="rId5"/>
    <p:sldId id="263" r:id="rId6"/>
    <p:sldId id="262" r:id="rId7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79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1613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3234-FDB0-4BE9-8186-6D2927EC981F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FC140-0D8F-46AE-B0B9-94971003D1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17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1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072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567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6323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260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7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08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17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17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0123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1972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5">
            <a:extLst>
              <a:ext uri="{FF2B5EF4-FFF2-40B4-BE49-F238E27FC236}">
                <a16:creationId xmlns:a16="http://schemas.microsoft.com/office/drawing/2014/main" id="{5BBAA113-ED0C-035F-F1A1-8E0AB538F988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584901555"/>
              </p:ext>
            </p:extLst>
          </p:nvPr>
        </p:nvGraphicFramePr>
        <p:xfrm>
          <a:off x="0" y="0"/>
          <a:ext cx="9144000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  <a:tr h="5260181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endParaRPr kumimoji="1" lang="ja-JP" altLang="en-US" sz="32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7480175"/>
                  </a:ext>
                </a:extLst>
              </a:tr>
            </a:tbl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0F317-586D-430B-A032-F9518BB02946}" type="datetimeFigureOut">
              <a:rPr kumimoji="1" lang="ja-JP" altLang="en-US" smtClean="0"/>
              <a:t>2024/9/12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546BB-AC09-4F2F-9634-3E9D6A986B7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EEC844BB-5511-EC0C-2622-482B4852F699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50" y="5975351"/>
            <a:ext cx="76200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83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6298479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44780" y="2574920"/>
            <a:ext cx="8854441" cy="17081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dist">
              <a:lnSpc>
                <a:spcPct val="200000"/>
              </a:lnSpc>
            </a:pP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演題発表内容に関連し、発表者らに開示すべき</a:t>
            </a:r>
            <a:endParaRPr kumimoji="1" lang="en-US" altLang="ja-JP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dist">
              <a:lnSpc>
                <a:spcPct val="200000"/>
              </a:lnSpc>
            </a:pPr>
            <a:r>
              <a:rPr kumimoji="1" lang="en-US" altLang="ja-JP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kumimoji="1" lang="ja-JP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関係にある企業などはありません</a:t>
            </a:r>
            <a:r>
              <a:rPr kumimoji="1"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ja-JP" altLang="en-US" sz="2800" dirty="0"/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68098E9E-0314-EDF0-7ED8-DA80C4B5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9551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533811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48857" y="1699978"/>
            <a:ext cx="8846286" cy="5074070"/>
          </a:xfrm>
          <a:prstGeom prst="rect">
            <a:avLst/>
          </a:prstGeom>
          <a:noFill/>
        </p:spPr>
        <p:txBody>
          <a:bodyPr wrap="square" anchor="ctr"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①役員・顧問職：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②株の保有と利益：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③特許権使用料：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④日当、講演料など：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⑤原稿料：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⑥研究費：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⑦奨学（奨励）寄附金：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⑧寄附講座：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5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⑨その他の報酬：</a:t>
            </a:r>
          </a:p>
        </p:txBody>
      </p:sp>
    </p:spTree>
    <p:extLst>
      <p:ext uri="{BB962C8B-B14F-4D97-AF65-F5344CB8AC3E}">
        <p14:creationId xmlns:p14="http://schemas.microsoft.com/office/powerpoint/2010/main" val="197488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771895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COI</a:t>
                      </a:r>
                      <a:r>
                        <a:rPr kumimoji="1" lang="ja-JP" altLang="en-US" sz="4800" spc="6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開示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発表者名：東京一郎、京都二郎、大阪三郎、◎福岡四郎（◎代表者）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BC857B1-5E31-0E6D-BAFA-A514B86DDA64}"/>
              </a:ext>
            </a:extLst>
          </p:cNvPr>
          <p:cNvSpPr txBox="1"/>
          <p:nvPr/>
        </p:nvSpPr>
        <p:spPr>
          <a:xfrm>
            <a:off x="1965428" y="2449060"/>
            <a:ext cx="5213144" cy="2215991"/>
          </a:xfrm>
          <a:prstGeom prst="rect">
            <a:avLst/>
          </a:prstGeom>
          <a:noFill/>
        </p:spPr>
        <p:txBody>
          <a:bodyPr wrap="square" anchor="t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日当、講演料など：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A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原稿料：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kumimoji="1" lang="en-US" altLang="ja-JP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200000"/>
              </a:lnSpc>
            </a:pP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奨学（奨励）寄附金：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B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製薬、</a:t>
            </a:r>
            <a:r>
              <a:rPr kumimoji="1" lang="en-US" altLang="ja-JP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C</a:t>
            </a:r>
            <a:r>
              <a:rPr kumimoji="1" lang="ja-JP" alt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製薬</a:t>
            </a:r>
            <a:endParaRPr lang="ja-JP" altLang="en-US" sz="2400" dirty="0"/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6C62BC6-4B1A-907D-4F73-3100002A8D46}"/>
              </a:ext>
            </a:extLst>
          </p:cNvPr>
          <p:cNvSpPr/>
          <p:nvPr/>
        </p:nvSpPr>
        <p:spPr>
          <a:xfrm>
            <a:off x="7995683" y="202018"/>
            <a:ext cx="999460" cy="74427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b="1" dirty="0">
                <a:solidFill>
                  <a:srgbClr val="FF0000"/>
                </a:solidFill>
              </a:rPr>
              <a:t>例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6A32E0B7-3910-6E5E-BFB2-A082CDA6D168}"/>
              </a:ext>
            </a:extLst>
          </p:cNvPr>
          <p:cNvSpPr/>
          <p:nvPr/>
        </p:nvSpPr>
        <p:spPr>
          <a:xfrm>
            <a:off x="2027097" y="5115107"/>
            <a:ext cx="5089807" cy="1260000"/>
          </a:xfrm>
          <a:prstGeom prst="wedgeRectCallout">
            <a:avLst>
              <a:gd name="adj1" fmla="val -22326"/>
              <a:gd name="adj2" fmla="val -7620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発表者全員の、本人・親族・組織が利益相反関係にある企業などを、３年分まとめて記載する。</a:t>
            </a:r>
          </a:p>
        </p:txBody>
      </p:sp>
    </p:spTree>
    <p:extLst>
      <p:ext uri="{BB962C8B-B14F-4D97-AF65-F5344CB8AC3E}">
        <p14:creationId xmlns:p14="http://schemas.microsoft.com/office/powerpoint/2010/main" val="1235615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3232810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4800" dirty="0"/>
                        <a:t>COI Disclosure</a:t>
                      </a:r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Authors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I. Tokyo, J. Kyoto,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Osaka,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Fukuoka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68098E9E-0314-EDF0-7ED8-DA80C4B5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5D2CE40-F7EF-FDB5-A0B8-015D56A66709}"/>
              </a:ext>
            </a:extLst>
          </p:cNvPr>
          <p:cNvSpPr txBox="1"/>
          <p:nvPr/>
        </p:nvSpPr>
        <p:spPr>
          <a:xfrm>
            <a:off x="144780" y="2574920"/>
            <a:ext cx="8854441" cy="170816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en-US" altLang="ja-JP" sz="2800" dirty="0">
                <a:latin typeface="Century" panose="02040604050505020304" pitchFamily="18" charset="0"/>
                <a:ea typeface="メイリオ" panose="020B0604030504040204" pitchFamily="50" charset="-128"/>
              </a:rPr>
              <a:t>The authors have no financial conflicts of interest to disclose concerning the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097342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8262821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4800" dirty="0"/>
                        <a:t>COI Disclosure</a:t>
                      </a:r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Authors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I. Tokyo, J. Kyoto,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Osaka,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Fukuoka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12" name="Rectangle 1">
            <a:extLst>
              <a:ext uri="{FF2B5EF4-FFF2-40B4-BE49-F238E27FC236}">
                <a16:creationId xmlns:a16="http://schemas.microsoft.com/office/drawing/2014/main" id="{68098E9E-0314-EDF0-7ED8-DA80C4B5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63333B-7C0C-21FE-983B-3FF922935F9D}"/>
              </a:ext>
            </a:extLst>
          </p:cNvPr>
          <p:cNvSpPr txBox="1"/>
          <p:nvPr/>
        </p:nvSpPr>
        <p:spPr>
          <a:xfrm>
            <a:off x="1066800" y="1726853"/>
            <a:ext cx="7010400" cy="4987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Appointment to an official or advisory position</a:t>
            </a:r>
            <a:r>
              <a:rPr lang="ja-JP" altLang="en-US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  <a:ea typeface="ＭＳ Ｐゴシック" pitchFamily="50" charset="-128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Ownership of stock or equity</a:t>
            </a:r>
            <a:r>
              <a:rPr lang="ja-JP" altLang="en-US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  <a:ea typeface="ＭＳ Ｐゴシック" pitchFamily="50" charset="-128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Patent royalties or licensing fees</a:t>
            </a:r>
            <a:r>
              <a:rPr lang="ja-JP" altLang="en-US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lang="ja-JP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Honoraria such as lecture fees</a:t>
            </a:r>
            <a:r>
              <a:rPr lang="ja-JP" altLang="en-US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endParaRPr lang="en-US" altLang="ja-JP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  <a:ea typeface="ＭＳ Ｐゴシック" pitchFamily="50" charset="-128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Manuscript fees</a:t>
            </a:r>
            <a:r>
              <a:rPr lang="ja-JP" altLang="en-US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  <a:ea typeface="ＭＳ Ｐゴシック" pitchFamily="50" charset="-128"/>
              </a:rPr>
              <a:t> </a:t>
            </a: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Research funding</a:t>
            </a:r>
            <a:r>
              <a:rPr lang="ja-JP" altLang="en-US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endParaRPr lang="en-US" altLang="ja-JP" kern="100" dirty="0">
              <a:latin typeface="Century" panose="02040604050505020304" pitchFamily="18" charset="0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Scholarship</a:t>
            </a:r>
            <a:r>
              <a:rPr lang="ja-JP" altLang="en-US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lang="en-US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Endowed course</a:t>
            </a:r>
            <a:r>
              <a:rPr lang="ja-JP" altLang="en-US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lang="en-US" altLang="ja-JP" kern="1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342900" indent="-342900" eaLnBrk="1" hangingPunct="1">
              <a:lnSpc>
                <a:spcPct val="200000"/>
              </a:lnSpc>
              <a:buFont typeface="+mj-ea"/>
              <a:buAutoNum type="circleNumDbPlain"/>
              <a:defRPr/>
            </a:pPr>
            <a:r>
              <a:rPr lang="en-US" altLang="ja-JP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Other financial interests</a:t>
            </a:r>
            <a:r>
              <a:rPr lang="ja-JP" altLang="en-US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：</a:t>
            </a:r>
            <a:endParaRPr lang="ja-JP" alt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055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60EAB975-E217-EE92-BC3A-3292F70B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439477"/>
              </p:ext>
            </p:extLst>
          </p:nvPr>
        </p:nvGraphicFramePr>
        <p:xfrm>
          <a:off x="0" y="0"/>
          <a:ext cx="9144000" cy="1597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811357437"/>
                    </a:ext>
                  </a:extLst>
                </a:gridCol>
              </a:tblGrid>
              <a:tr h="1099813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4800" dirty="0"/>
                        <a:t>COI Disclosure</a:t>
                      </a:r>
                      <a:endParaRPr kumimoji="1" lang="ja-JP" altLang="en-US" sz="4800" spc="6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1977848"/>
                  </a:ext>
                </a:extLst>
              </a:tr>
              <a:tr h="49800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Authors</a:t>
                      </a:r>
                      <a:r>
                        <a:rPr kumimoji="1" lang="ja-JP" altLang="en-US" sz="20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</a:rPr>
                        <a:t>：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I. Tokyo, J. Kyoto,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Osaka,</a:t>
                      </a:r>
                      <a:r>
                        <a:rPr kumimoji="1" lang="ja-JP" altLang="en-US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 </a:t>
                      </a:r>
                      <a:r>
                        <a:rPr kumimoji="1" lang="en-US" altLang="ja-JP" sz="2000" kern="1200" dirty="0">
                          <a:solidFill>
                            <a:schemeClr val="tx1"/>
                          </a:solidFill>
                          <a:latin typeface="Century" panose="02040604050505020304" pitchFamily="18" charset="0"/>
                          <a:ea typeface="ＭＳ Ｐゴシック" panose="020B0600070205080204" pitchFamily="50" charset="-128"/>
                          <a:cs typeface="+mn-cs"/>
                        </a:rPr>
                        <a:t>S. Fukuoka</a:t>
                      </a:r>
                      <a:endParaRPr kumimoji="1" lang="ja-JP" altLang="en-US" sz="2000" kern="1200" dirty="0">
                        <a:solidFill>
                          <a:schemeClr val="tx1"/>
                        </a:solidFill>
                        <a:latin typeface="Century" panose="02040604050505020304" pitchFamily="18" charset="0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9564111"/>
                  </a:ext>
                </a:extLst>
              </a:tr>
            </a:tbl>
          </a:graphicData>
        </a:graphic>
      </p:graphicFrame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6C62BC6-4B1A-907D-4F73-3100002A8D46}"/>
              </a:ext>
            </a:extLst>
          </p:cNvPr>
          <p:cNvSpPr/>
          <p:nvPr/>
        </p:nvSpPr>
        <p:spPr>
          <a:xfrm>
            <a:off x="7995683" y="167302"/>
            <a:ext cx="999460" cy="744279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b="1" dirty="0">
                <a:solidFill>
                  <a:srgbClr val="FF0000"/>
                </a:solidFill>
              </a:rPr>
              <a:t>Ex.</a:t>
            </a:r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2" name="Rectangle 1">
            <a:extLst>
              <a:ext uri="{FF2B5EF4-FFF2-40B4-BE49-F238E27FC236}">
                <a16:creationId xmlns:a16="http://schemas.microsoft.com/office/drawing/2014/main" id="{68098E9E-0314-EDF0-7ED8-DA80C4B5C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D09DCDF-8402-62DA-4F60-D48E67011D3C}"/>
              </a:ext>
            </a:extLst>
          </p:cNvPr>
          <p:cNvSpPr txBox="1"/>
          <p:nvPr/>
        </p:nvSpPr>
        <p:spPr>
          <a:xfrm>
            <a:off x="2308225" y="3231634"/>
            <a:ext cx="46418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ja-JP" alt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4952517C-0CB2-38DF-C459-4D9A3119A9B0}"/>
              </a:ext>
            </a:extLst>
          </p:cNvPr>
          <p:cNvSpPr txBox="1">
            <a:spLocks noChangeArrowheads="1"/>
          </p:cNvSpPr>
          <p:nvPr/>
        </p:nvSpPr>
        <p:spPr>
          <a:xfrm>
            <a:off x="554566" y="2121945"/>
            <a:ext cx="8034867" cy="295804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ja-JP" sz="2400" kern="100" dirty="0">
                <a:effectLst/>
                <a:latin typeface="Century" panose="02040604050505020304" pitchFamily="18" charset="0"/>
                <a:cs typeface="Times New Roman" panose="02020603050405020304" pitchFamily="18" charset="0"/>
              </a:rPr>
              <a:t>Honoraria such as lecture fees</a:t>
            </a:r>
            <a:r>
              <a:rPr lang="ja-JP" altLang="en-US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 A</a:t>
            </a:r>
            <a:r>
              <a:rPr lang="ja-JP" altLang="en-US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pharmaceutical 						company</a:t>
            </a:r>
          </a:p>
          <a:p>
            <a:pPr marL="0" indent="0">
              <a:lnSpc>
                <a:spcPct val="200000"/>
              </a:lnSpc>
              <a:buNone/>
              <a:defRPr/>
            </a:pP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Manuscript fees : B</a:t>
            </a:r>
            <a:r>
              <a:rPr lang="ja-JP" altLang="en-US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pharmaceutical company</a:t>
            </a:r>
          </a:p>
          <a:p>
            <a:pPr marL="0" indent="0">
              <a:lnSpc>
                <a:spcPct val="200000"/>
              </a:lnSpc>
              <a:buFontTx/>
              <a:buNone/>
              <a:defRPr/>
            </a:pP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Scholarship : C</a:t>
            </a:r>
            <a:r>
              <a:rPr lang="ja-JP" altLang="en-US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kern="100" dirty="0">
                <a:latin typeface="Century" panose="02040604050505020304" pitchFamily="18" charset="0"/>
                <a:cs typeface="Times New Roman" panose="02020603050405020304" pitchFamily="18" charset="0"/>
              </a:rPr>
              <a:t>pharmaceuticals</a:t>
            </a:r>
          </a:p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altLang="ja-JP" sz="3600" b="1" dirty="0">
              <a:latin typeface="Century" panose="02040604050505020304" pitchFamily="18" charset="0"/>
              <a:ea typeface="ＭＳ Ｐゴシック" pitchFamily="50" charset="-128"/>
            </a:endParaRPr>
          </a:p>
        </p:txBody>
      </p:sp>
      <p:sp>
        <p:nvSpPr>
          <p:cNvPr id="3" name="吹き出し: 四角形 2">
            <a:extLst>
              <a:ext uri="{FF2B5EF4-FFF2-40B4-BE49-F238E27FC236}">
                <a16:creationId xmlns:a16="http://schemas.microsoft.com/office/drawing/2014/main" id="{CAAEF5F0-71DB-BB8F-46D9-34C99C70C698}"/>
              </a:ext>
            </a:extLst>
          </p:cNvPr>
          <p:cNvSpPr/>
          <p:nvPr/>
        </p:nvSpPr>
        <p:spPr>
          <a:xfrm>
            <a:off x="2772163" y="5436840"/>
            <a:ext cx="5089807" cy="1260000"/>
          </a:xfrm>
          <a:prstGeom prst="wedgeRectCallout">
            <a:avLst>
              <a:gd name="adj1" fmla="val -22326"/>
              <a:gd name="adj2" fmla="val -76203"/>
            </a:avLst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All presenters must disclose any companies with which they, their relatives, or their organizations have had a conflict of interest in the past three years.</a:t>
            </a:r>
          </a:p>
        </p:txBody>
      </p:sp>
    </p:spTree>
    <p:extLst>
      <p:ext uri="{BB962C8B-B14F-4D97-AF65-F5344CB8AC3E}">
        <p14:creationId xmlns:p14="http://schemas.microsoft.com/office/powerpoint/2010/main" val="389802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447</TotalTime>
  <Words>344</Words>
  <Application>Microsoft Office PowerPoint</Application>
  <PresentationFormat>画面に合わせる (4:3)</PresentationFormat>
  <Paragraphs>43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メイリオ</vt:lpstr>
      <vt:lpstr>游ゴシック</vt:lpstr>
      <vt:lpstr>Arial</vt:lpstr>
      <vt:lpstr>Calibri</vt:lpstr>
      <vt:lpstr>Calibri Light</vt:lpstr>
      <vt:lpstr>Century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Uchikawa Kei</dc:creator>
  <cp:lastModifiedBy>jrs</cp:lastModifiedBy>
  <cp:revision>10</cp:revision>
  <cp:lastPrinted>2024-08-07T08:11:36Z</cp:lastPrinted>
  <dcterms:created xsi:type="dcterms:W3CDTF">2024-08-07T00:58:14Z</dcterms:created>
  <dcterms:modified xsi:type="dcterms:W3CDTF">2024-09-12T00:52:29Z</dcterms:modified>
</cp:coreProperties>
</file>